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8" r:id="rId5"/>
    <p:sldId id="272" r:id="rId6"/>
    <p:sldId id="273" r:id="rId7"/>
    <p:sldId id="274" r:id="rId8"/>
    <p:sldId id="264" r:id="rId9"/>
    <p:sldId id="269" r:id="rId10"/>
    <p:sldId id="265" r:id="rId11"/>
    <p:sldId id="270" r:id="rId12"/>
    <p:sldId id="275" r:id="rId13"/>
    <p:sldId id="276" r:id="rId14"/>
    <p:sldId id="280" r:id="rId15"/>
    <p:sldId id="281" r:id="rId16"/>
    <p:sldId id="282" r:id="rId17"/>
    <p:sldId id="277" r:id="rId18"/>
    <p:sldId id="283" r:id="rId19"/>
    <p:sldId id="278" r:id="rId20"/>
    <p:sldId id="285" r:id="rId21"/>
    <p:sldId id="286" r:id="rId22"/>
    <p:sldId id="287" r:id="rId23"/>
    <p:sldId id="267" r:id="rId24"/>
    <p:sldId id="284" r:id="rId25"/>
    <p:sldId id="261" r:id="rId26"/>
    <p:sldId id="26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D36CD-8F5C-6396-859A-71B96DA22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7F0DDD-0433-5B86-860F-9C188823C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044F6-474E-CC7D-28E8-2901DEE43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1169F-5096-6FE7-8E50-9D010DCC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5366E-3FD6-395D-F49F-D845612C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1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349B9-EDCF-259F-4C3A-0945BBE1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F00CC-3917-47AA-0C6D-6CFF16541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A2857-9E64-837C-9385-CEB7620B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E78D0-9841-B94F-5199-015E3FDC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2FA97C-F6CE-1A12-EAF5-B659E37D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17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FA0C31-CF84-0D0B-368F-627EDFCAB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676FF6-A0BF-7625-C2DC-37051E826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10BA2D-E69A-5780-40B7-5825EE32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C4366-0D0B-7B7B-3DDD-E37A591D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4DBB4-3FD7-19CF-ED65-6E3A3100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9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DD069-15D4-77A3-D612-62B00DAC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D3C6C-C501-6F78-9A0D-A6842B4B8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CA281-5422-E351-9498-BEB2F2C0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33278-F4BC-1620-FEAC-2AC9A3AF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40B0A-261E-90BC-8889-60E3612F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67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9AD07-4220-2D8B-E7B1-D724A55C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1AD8B-1B53-CCC1-D66D-CB303E156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F7AB9-5F72-F588-496B-71605A80A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40A9B-3B4B-EF3F-30DE-88ACE49AA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C6763-4495-C9B6-D861-0920B73A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8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2BB8F-428D-BA55-9C9E-22D2DD88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BEDA2-CCBD-E396-94C1-30C94AC83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552378-B347-9307-7ED0-CF29AC107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C0C3AB-0CE6-5D8E-B2A1-E1AEDFCCF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4DDA58-04EF-7175-ED47-C785F9D2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A2528A-3F0E-48F9-8AA9-AC2DEE27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0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6C930-8F1A-F78C-8F9A-913A71C5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986048-E673-2E22-3A76-5A5F5B6C0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9FCDFB-312C-D946-F666-3402E0E91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E95B61-8912-AABC-7498-838C33B2A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191874-92C4-28CE-8A58-BB2F38B76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5F5803-EA34-2239-3158-DAF3B384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621DD8-03D1-29C3-169A-09FF0D9C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64B8DE-8814-4454-5CD6-975BD814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4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6F398-5BBD-9D04-F3FE-0D8A240E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AB7AD8-F80B-39B4-0E9B-24B5AE11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A0509-4EFB-08C6-DD4F-5A5E2B57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2A5C40-721E-A7A1-FCAC-CAC100941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79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AE4953-9CB8-91AD-6959-768BAC18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226A34-B8AC-90D3-C07C-AEA67E8C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D95896-205E-5011-3412-7867E0BD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234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ED88-57BF-6EEF-78F3-EB42B775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E1487-34D0-53C5-7467-8B2FEA1D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EE6613-0050-974A-4817-79F914CA4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D5D5E7-DAE8-22FA-D1FA-89AF88A8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2AFDA6-2D4A-85EB-B417-4E39B1C8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AF2E9-AB3F-6D83-052B-5887B7BA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9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A495F-C579-09C9-DEAF-C922CB95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9D91B6-C99A-5BCE-6FE7-DC94D7EEC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571542-5B09-9BF9-2184-8EC9CA7C1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0FF9D1-DE4C-4224-8112-DEFB8E3C5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E5A476-0660-272F-CC4B-94D322AC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30C6F-7ACC-DC28-2941-FA66A3AF8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0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F261C9-F905-695E-B6E8-DD5818B71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BC77F-BADD-F912-4FB1-68ED3444D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B426A-4FE1-461E-C886-D2B03F86A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59539-5122-4FDA-B71F-E33FAA4C2535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4761B-4977-9DA3-472D-D957A20EC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C432B-5D17-4746-F646-B618EA92A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DD02C-DDEB-4633-A0D1-E5E62ACC0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1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36.sv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.jpeg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7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3E3FA-5389-62A2-F353-8FC4A3C22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A46290-7D9E-AF1B-C3A9-AE90BED7A060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전자공학종합설계</a:t>
            </a:r>
            <a:endParaRPr lang="en-US" altLang="ko-KR" sz="6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중간발표</a:t>
            </a:r>
            <a:r>
              <a:rPr lang="en-US" altLang="ko-KR" sz="6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(5/23)</a:t>
            </a:r>
          </a:p>
        </p:txBody>
      </p:sp>
      <p:sp>
        <p:nvSpPr>
          <p:cNvPr id="87" name="Rectangle: Rounded Corners 8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327D46-2D8F-B5D3-0627-2F55F4C8E971}"/>
              </a:ext>
            </a:extLst>
          </p:cNvPr>
          <p:cNvSpPr txBox="1"/>
          <p:nvPr/>
        </p:nvSpPr>
        <p:spPr>
          <a:xfrm>
            <a:off x="404553" y="5733273"/>
            <a:ext cx="481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Team PNP	Members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박병준</a:t>
            </a:r>
            <a:r>
              <a:rPr lang="en-US" altLang="ko-KR" dirty="0"/>
              <a:t>, </a:t>
            </a:r>
            <a:r>
              <a:rPr lang="ko-KR" altLang="en-US" dirty="0"/>
              <a:t>박선우</a:t>
            </a:r>
          </a:p>
        </p:txBody>
      </p:sp>
    </p:spTree>
    <p:extLst>
      <p:ext uri="{BB962C8B-B14F-4D97-AF65-F5344CB8AC3E}">
        <p14:creationId xmlns:p14="http://schemas.microsoft.com/office/powerpoint/2010/main" val="222888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C093A1-669E-9D89-6046-E812E371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6554" b="2537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57C40-E3AB-4316-B351-013FC3C92C88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진행상황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773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309A51D-FC61-3B51-C6D9-1B1AAF9B0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2F489E6-BEC4-89B6-3947-4102C90D9598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918F71-6F44-9A6F-C935-437F04C03161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준비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1C73A-B4B5-347E-CAE5-5F92075B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3" y="1460486"/>
            <a:ext cx="5117801" cy="2237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314" name="Picture 2" descr="컴퍼니 리뷰]&lt;54&gt;깃허브 - 전자신문">
            <a:extLst>
              <a:ext uri="{FF2B5EF4-FFF2-40B4-BE49-F238E27FC236}">
                <a16:creationId xmlns:a16="http://schemas.microsoft.com/office/drawing/2014/main" id="{2E961428-DCA6-447B-D2ED-44CC94EB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84" y="411996"/>
            <a:ext cx="4042734" cy="1409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E8CE12-6FF1-1421-7283-862FDB858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626" y="2023373"/>
            <a:ext cx="5676188" cy="1674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44ACE3-7084-39A1-3981-A1A536749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83" y="3955453"/>
            <a:ext cx="4399293" cy="2237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BBFF27-C2EC-AB8B-EE16-BA4E22566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096" y="3955453"/>
            <a:ext cx="5676188" cy="2171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235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3FB5A5F-6BAB-7E52-487D-8C6BB4956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9C8078-7843-3146-C6F6-A0B5819B82FB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582F0C-291D-BEA3-E058-8AF935DC0260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BD06EBA-28CB-2CBC-32CF-013170EA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171" y="2254172"/>
            <a:ext cx="7709166" cy="35129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34B77C-ED02-E553-91E9-DFBEEDA63AD1}"/>
              </a:ext>
            </a:extLst>
          </p:cNvPr>
          <p:cNvSpPr txBox="1"/>
          <p:nvPr/>
        </p:nvSpPr>
        <p:spPr>
          <a:xfrm>
            <a:off x="2494548" y="1460486"/>
            <a:ext cx="6642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MFCC</a:t>
            </a:r>
          </a:p>
          <a:p>
            <a:r>
              <a:rPr lang="en-US" altLang="ko-KR" sz="2800" b="1" dirty="0"/>
              <a:t>(</a:t>
            </a:r>
            <a:r>
              <a:rPr lang="en-US" altLang="ko-KR" sz="2800" b="1" dirty="0" err="1"/>
              <a:t>mel</a:t>
            </a:r>
            <a:r>
              <a:rPr lang="en-US" altLang="ko-KR" sz="2800" b="1" dirty="0"/>
              <a:t>-frequency cepstral coefficients)</a:t>
            </a:r>
            <a:endParaRPr lang="ko-KR" altLang="en-US" sz="2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7FCAB-47FD-C5EE-32E9-636B3948C392}"/>
              </a:ext>
            </a:extLst>
          </p:cNvPr>
          <p:cNvSpPr txBox="1"/>
          <p:nvPr/>
        </p:nvSpPr>
        <p:spPr>
          <a:xfrm>
            <a:off x="3297143" y="5791200"/>
            <a:ext cx="5037221" cy="3385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Prerequisites : </a:t>
            </a:r>
            <a:r>
              <a:rPr lang="ko-KR" altLang="en-US" sz="1600" dirty="0"/>
              <a:t>공학수학</a:t>
            </a:r>
            <a:r>
              <a:rPr lang="en-US" altLang="ko-KR" sz="1600" dirty="0"/>
              <a:t>, </a:t>
            </a:r>
            <a:r>
              <a:rPr lang="ko-KR" altLang="en-US" sz="1600" dirty="0"/>
              <a:t>신호 및 시스템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데이터통신</a:t>
            </a:r>
          </a:p>
        </p:txBody>
      </p:sp>
    </p:spTree>
    <p:extLst>
      <p:ext uri="{BB962C8B-B14F-4D97-AF65-F5344CB8AC3E}">
        <p14:creationId xmlns:p14="http://schemas.microsoft.com/office/powerpoint/2010/main" val="52607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20BA54A-AF47-2884-116C-2DE78342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B329D8-A639-F1F1-9A4D-090CF7B86F4B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557DDE-6B6D-891E-3786-A300053388D0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031A96-4B92-8C8A-A443-33C54CDC3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" y="2277689"/>
            <a:ext cx="5418880" cy="2409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7041B-19C6-587A-7CF4-FBE0A7407671}"/>
              </a:ext>
            </a:extLst>
          </p:cNvPr>
          <p:cNvSpPr txBox="1"/>
          <p:nvPr/>
        </p:nvSpPr>
        <p:spPr>
          <a:xfrm>
            <a:off x="2762761" y="1564342"/>
            <a:ext cx="668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Analog-to-Digital Conversion (ADC)</a:t>
            </a:r>
            <a:endParaRPr lang="ko-KR" altLang="en-US" sz="2400" b="1" dirty="0"/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28ABD534-0264-562C-DBD6-29B265251F9A}"/>
              </a:ext>
            </a:extLst>
          </p:cNvPr>
          <p:cNvSpPr/>
          <p:nvPr/>
        </p:nvSpPr>
        <p:spPr>
          <a:xfrm>
            <a:off x="2697787" y="4686716"/>
            <a:ext cx="3634683" cy="994393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</a:rPr>
              <a:t>Samplin</a:t>
            </a:r>
            <a:r>
              <a:rPr lang="en-US" altLang="ko-KR" sz="2400" b="1" dirty="0">
                <a:solidFill>
                  <a:schemeClr val="tx1"/>
                </a:solidFill>
              </a:rPr>
              <a:t>g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D6C486E7-CCBB-B5F1-841A-95383D177E95}"/>
              </a:ext>
            </a:extLst>
          </p:cNvPr>
          <p:cNvSpPr/>
          <p:nvPr/>
        </p:nvSpPr>
        <p:spPr>
          <a:xfrm>
            <a:off x="5950615" y="4672321"/>
            <a:ext cx="3634683" cy="994393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Quantization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F18C7BF9-E037-5551-C3F7-EA0D1D013ACC}"/>
              </a:ext>
            </a:extLst>
          </p:cNvPr>
          <p:cNvSpPr/>
          <p:nvPr/>
        </p:nvSpPr>
        <p:spPr>
          <a:xfrm>
            <a:off x="2697787" y="5681109"/>
            <a:ext cx="3443756" cy="53520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(Nyquist) Sampling Rate (SR)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55E99832-2B2A-F41A-2D75-2EABC0DAC209}"/>
              </a:ext>
            </a:extLst>
          </p:cNvPr>
          <p:cNvSpPr/>
          <p:nvPr/>
        </p:nvSpPr>
        <p:spPr>
          <a:xfrm>
            <a:off x="5924374" y="5681109"/>
            <a:ext cx="3519925" cy="53520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Bit Depth (2^N levels)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26D51A-A1F6-B1F3-BC8D-F05A638D9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63" y="2687120"/>
            <a:ext cx="4679057" cy="15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5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20BA54A-AF47-2884-116C-2DE78342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B329D8-A639-F1F1-9A4D-090CF7B86F4B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557DDE-6B6D-891E-3786-A300053388D0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7041B-19C6-587A-7CF4-FBE0A7407671}"/>
              </a:ext>
            </a:extLst>
          </p:cNvPr>
          <p:cNvSpPr txBox="1"/>
          <p:nvPr/>
        </p:nvSpPr>
        <p:spPr>
          <a:xfrm>
            <a:off x="2762761" y="1399343"/>
            <a:ext cx="668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Windowing (framing)</a:t>
            </a:r>
            <a:endParaRPr lang="ko-KR" altLang="en-US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AEE36E-8055-025C-4B56-F23532DCF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4" y="2154319"/>
            <a:ext cx="5636256" cy="33043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774723-E807-4A8D-5E0F-939826C99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30" y="1986884"/>
            <a:ext cx="5711126" cy="3536783"/>
          </a:xfrm>
          <a:prstGeom prst="rect">
            <a:avLst/>
          </a:prstGeom>
        </p:spPr>
      </p:pic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3DAB8B65-18CD-4AD5-78C9-FE87476B8FE8}"/>
              </a:ext>
            </a:extLst>
          </p:cNvPr>
          <p:cNvSpPr/>
          <p:nvPr/>
        </p:nvSpPr>
        <p:spPr>
          <a:xfrm>
            <a:off x="1050758" y="5681108"/>
            <a:ext cx="2655083" cy="53520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Sequential &amp; Time dependent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FC556722-FFEA-E876-362F-586658602418}"/>
              </a:ext>
            </a:extLst>
          </p:cNvPr>
          <p:cNvSpPr/>
          <p:nvPr/>
        </p:nvSpPr>
        <p:spPr>
          <a:xfrm>
            <a:off x="3515515" y="5681109"/>
            <a:ext cx="2713808" cy="53520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Framing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(Time invariant)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AA970BB9-C656-A623-3AE0-D84EFEE7384F}"/>
              </a:ext>
            </a:extLst>
          </p:cNvPr>
          <p:cNvSpPr/>
          <p:nvPr/>
        </p:nvSpPr>
        <p:spPr>
          <a:xfrm>
            <a:off x="6096000" y="5681108"/>
            <a:ext cx="2655083" cy="53520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구간 경계 불연속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실제 신호 특성 </a:t>
            </a:r>
            <a:r>
              <a:rPr lang="en-US" altLang="ko-KR" sz="1400" b="1" dirty="0">
                <a:solidFill>
                  <a:schemeClr val="tx1"/>
                </a:solidFill>
              </a:rPr>
              <a:t>X)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03A6970C-EF5C-7474-F7D1-F4D37AE3C4EF}"/>
              </a:ext>
            </a:extLst>
          </p:cNvPr>
          <p:cNvSpPr/>
          <p:nvPr/>
        </p:nvSpPr>
        <p:spPr>
          <a:xfrm>
            <a:off x="8563576" y="5681108"/>
            <a:ext cx="2713808" cy="53520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Window function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경계 </a:t>
            </a:r>
            <a:r>
              <a:rPr lang="en-US" altLang="ko-KR" sz="1400" b="1" dirty="0">
                <a:solidFill>
                  <a:schemeClr val="tx1"/>
                </a:solidFill>
              </a:rPr>
              <a:t>0</a:t>
            </a:r>
            <a:r>
              <a:rPr lang="ko-KR" altLang="en-US" sz="1400" b="1" dirty="0">
                <a:solidFill>
                  <a:schemeClr val="tx1"/>
                </a:solidFill>
              </a:rPr>
              <a:t>으로 수렴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9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20BA54A-AF47-2884-116C-2DE78342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B329D8-A639-F1F1-9A4D-090CF7B86F4B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557DDE-6B6D-891E-3786-A300053388D0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7041B-19C6-587A-7CF4-FBE0A7407671}"/>
              </a:ext>
            </a:extLst>
          </p:cNvPr>
          <p:cNvSpPr txBox="1"/>
          <p:nvPr/>
        </p:nvSpPr>
        <p:spPr>
          <a:xfrm>
            <a:off x="2762761" y="1399343"/>
            <a:ext cx="668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Signal Transform</a:t>
            </a:r>
            <a:endParaRPr lang="ko-KR" altLang="en-US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7FBE8B-F821-C9C7-7529-CE6F858ED1D3}"/>
              </a:ext>
            </a:extLst>
          </p:cNvPr>
          <p:cNvSpPr/>
          <p:nvPr/>
        </p:nvSpPr>
        <p:spPr>
          <a:xfrm>
            <a:off x="657727" y="2210506"/>
            <a:ext cx="4555959" cy="474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Short Time Fourier Transform (STFT)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B83AD6-F6D3-C08D-6A9E-DAF146E56E40}"/>
              </a:ext>
            </a:extLst>
          </p:cNvPr>
          <p:cNvSpPr/>
          <p:nvPr/>
        </p:nvSpPr>
        <p:spPr>
          <a:xfrm>
            <a:off x="6978314" y="2210506"/>
            <a:ext cx="4555959" cy="474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Constant-Q Transform (CQT)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40CBA-BC1B-8FD8-E532-186B014AC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2"/>
          <a:stretch/>
        </p:blipFill>
        <p:spPr>
          <a:xfrm>
            <a:off x="3498934" y="2811036"/>
            <a:ext cx="4923172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2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20BA54A-AF47-2884-116C-2DE78342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B329D8-A639-F1F1-9A4D-090CF7B86F4B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557DDE-6B6D-891E-3786-A300053388D0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7041B-19C6-587A-7CF4-FBE0A7407671}"/>
              </a:ext>
            </a:extLst>
          </p:cNvPr>
          <p:cNvSpPr txBox="1"/>
          <p:nvPr/>
        </p:nvSpPr>
        <p:spPr>
          <a:xfrm>
            <a:off x="2762761" y="1399343"/>
            <a:ext cx="668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Spectrogram</a:t>
            </a:r>
            <a:endParaRPr lang="ko-KR" altLang="en-US" sz="2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BB2E10-6AB9-A15D-EBD4-31DE77BC3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94" y="1982873"/>
            <a:ext cx="6349011" cy="36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1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55EDEC5-2DC7-7DBE-26DC-EF2FFE64B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63469E-458E-D34D-5E6A-D6A75CA95C16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F58DB9-E0C5-95DC-E943-82D7C1E367EC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6C011-9588-16D0-02AA-A269844C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3" y="2044783"/>
            <a:ext cx="5445517" cy="2481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D4F39-29C0-DE3A-E0AB-AF228F09CB1E}"/>
              </a:ext>
            </a:extLst>
          </p:cNvPr>
          <p:cNvSpPr txBox="1"/>
          <p:nvPr/>
        </p:nvSpPr>
        <p:spPr>
          <a:xfrm>
            <a:off x="650483" y="4813217"/>
            <a:ext cx="1122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  <a:latin typeface="Nanum Gothic"/>
              </a:rPr>
              <a:t>Fourier transform  -&gt; 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anum Gothic"/>
              </a:rPr>
              <a:t>제곱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anum Gothic"/>
              </a:rPr>
              <a:t>(power spectrum)  -&gt;  Mel-filter bank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3CD97-F2F7-0888-E3F0-2C95EB7604D0}"/>
              </a:ext>
            </a:extLst>
          </p:cNvPr>
          <p:cNvSpPr txBox="1"/>
          <p:nvPr/>
        </p:nvSpPr>
        <p:spPr>
          <a:xfrm>
            <a:off x="2762761" y="1399343"/>
            <a:ext cx="668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Mel-Spectrogram</a:t>
            </a:r>
            <a:endParaRPr lang="ko-KR" altLang="en-US" sz="2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000399-1AB2-283E-8C8B-DDB2E17E1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99" y="3367608"/>
            <a:ext cx="4291263" cy="1322084"/>
          </a:xfrm>
          <a:prstGeom prst="rect">
            <a:avLst/>
          </a:prstGeom>
        </p:spPr>
      </p:pic>
      <p:pic>
        <p:nvPicPr>
          <p:cNvPr id="18" name="그림 17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AD893CFE-C25E-8B6A-5FA5-AF585B60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61" y="2147991"/>
            <a:ext cx="5069075" cy="266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9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55EDEC5-2DC7-7DBE-26DC-EF2FFE64B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A63469E-458E-D34D-5E6A-D6A75CA95C16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F58DB9-E0C5-95DC-E943-82D7C1E367EC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6C011-9588-16D0-02AA-A269844C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3" y="2044783"/>
            <a:ext cx="5445517" cy="2481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D4F39-29C0-DE3A-E0AB-AF228F09CB1E}"/>
              </a:ext>
            </a:extLst>
          </p:cNvPr>
          <p:cNvSpPr txBox="1"/>
          <p:nvPr/>
        </p:nvSpPr>
        <p:spPr>
          <a:xfrm>
            <a:off x="650483" y="4813217"/>
            <a:ext cx="1122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  <a:latin typeface="Nanum Gothic"/>
              </a:rPr>
              <a:t>Fourier transform  -&gt; 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anum Gothic"/>
              </a:rPr>
              <a:t>제곱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anum Gothic"/>
              </a:rPr>
              <a:t>(power spectrum)  -&gt;  Mel-filter bank  -&gt;  Real log  -&gt;  Discrete cosine transform(DCT)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86F11E-2AA8-C523-7732-16D56E461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28" y="2125959"/>
            <a:ext cx="5110981" cy="26872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43CD97-F2F7-0888-E3F0-2C95EB7604D0}"/>
              </a:ext>
            </a:extLst>
          </p:cNvPr>
          <p:cNvSpPr txBox="1"/>
          <p:nvPr/>
        </p:nvSpPr>
        <p:spPr>
          <a:xfrm>
            <a:off x="2762761" y="1399343"/>
            <a:ext cx="668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MFCC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2734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DB6F280-FFE6-3313-21BA-9E8936415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E905C0-FE56-3099-3B56-E76C76680F89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23BFA4-FD0B-186C-1FD7-509CA23D5BA8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57140-DDAC-BA28-A404-FE937B29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" t="3193"/>
          <a:stretch/>
        </p:blipFill>
        <p:spPr>
          <a:xfrm>
            <a:off x="625494" y="1300252"/>
            <a:ext cx="4911296" cy="4970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155EDD-ECBA-1E90-2273-E36F3537C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929" y="2150409"/>
            <a:ext cx="5565064" cy="35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4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76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C093A1-669E-9D89-6046-E812E371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20890" b="-1"/>
          <a:stretch/>
        </p:blipFill>
        <p:spPr bwMode="auto"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78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0" name="Freeform: Shape 80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57C40-E3AB-4316-B351-013FC3C92C88}"/>
              </a:ext>
            </a:extLst>
          </p:cNvPr>
          <p:cNvSpPr txBox="1"/>
          <p:nvPr/>
        </p:nvSpPr>
        <p:spPr>
          <a:xfrm>
            <a:off x="374904" y="856488"/>
            <a:ext cx="4992624" cy="124358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목차</a:t>
            </a:r>
          </a:p>
        </p:txBody>
      </p:sp>
      <p:sp>
        <p:nvSpPr>
          <p:cNvPr id="2061" name="Rectangle 82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2" name="Rectangle 84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BAF89-6088-CCF5-DFBD-F80191584D1C}"/>
              </a:ext>
            </a:extLst>
          </p:cNvPr>
          <p:cNvSpPr txBox="1"/>
          <p:nvPr/>
        </p:nvSpPr>
        <p:spPr>
          <a:xfrm>
            <a:off x="374904" y="2522949"/>
            <a:ext cx="5065776" cy="3402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주제</a:t>
            </a:r>
            <a:endParaRPr lang="en-US" altLang="ko-KR" sz="20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목표</a:t>
            </a:r>
            <a:endParaRPr lang="en-US" altLang="ko-KR" sz="20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진행상황</a:t>
            </a:r>
            <a:endParaRPr lang="en-US" altLang="ko-KR" sz="20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앞으로의 계획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53505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DB6F280-FFE6-3313-21BA-9E8936415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E905C0-FE56-3099-3B56-E76C76680F89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23BFA4-FD0B-186C-1FD7-509CA23D5BA8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B12F83-D1B5-F37D-3828-8FC8FBCE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2" y="1575108"/>
            <a:ext cx="7122081" cy="3891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BB343B-59D4-57A8-CE4F-149AA084F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651" y="2057958"/>
            <a:ext cx="4700105" cy="31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97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DB6F280-FFE6-3313-21BA-9E8936415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E905C0-FE56-3099-3B56-E76C76680F89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23BFA4-FD0B-186C-1FD7-509CA23D5BA8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75E25B-2EAC-213A-717D-801E5A38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6" y="1300252"/>
            <a:ext cx="6748474" cy="4918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16EDE0-ED5E-F403-6A77-1FEC33CEA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093" y="2152625"/>
            <a:ext cx="5326727" cy="38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1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DB6F280-FFE6-3313-21BA-9E8936415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E905C0-FE56-3099-3B56-E76C76680F89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23BFA4-FD0B-186C-1FD7-509CA23D5BA8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가공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9B2A81-7229-F04C-BBC1-612B5FF1B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" r="6200"/>
          <a:stretch/>
        </p:blipFill>
        <p:spPr>
          <a:xfrm>
            <a:off x="313017" y="1658313"/>
            <a:ext cx="6248955" cy="35385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2EEB25-E970-FA49-BC7D-206A54B5D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332" y="1658313"/>
            <a:ext cx="5317012" cy="385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0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C093A1-669E-9D89-6046-E812E371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6554" b="2537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57C40-E3AB-4316-B351-013FC3C92C88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앞으로의 계획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68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309A51D-FC61-3B51-C6D9-1B1AAF9B0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2F489E6-BEC4-89B6-3947-4102C90D9598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918F71-6F44-9A6F-C935-437F04C03161}"/>
              </a:ext>
            </a:extLst>
          </p:cNvPr>
          <p:cNvSpPr/>
          <p:nvPr/>
        </p:nvSpPr>
        <p:spPr>
          <a:xfrm>
            <a:off x="127355" y="411996"/>
            <a:ext cx="4363963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데이터셋 준비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1C73A-B4B5-347E-CAE5-5F92075B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3" y="1460486"/>
            <a:ext cx="5117801" cy="2237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314" name="Picture 2" descr="컴퍼니 리뷰]&lt;54&gt;깃허브 - 전자신문">
            <a:extLst>
              <a:ext uri="{FF2B5EF4-FFF2-40B4-BE49-F238E27FC236}">
                <a16:creationId xmlns:a16="http://schemas.microsoft.com/office/drawing/2014/main" id="{2E961428-DCA6-447B-D2ED-44CC94EB2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84" y="411996"/>
            <a:ext cx="4042734" cy="1409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E8CE12-6FF1-1421-7283-862FDB858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626" y="2023373"/>
            <a:ext cx="5676188" cy="1674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44ACE3-7084-39A1-3981-A1A536749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83" y="3955453"/>
            <a:ext cx="4399293" cy="22370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BBFF27-C2EC-AB8B-EE16-BA4E22566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3096" y="3955453"/>
            <a:ext cx="5676188" cy="2171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04331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ADAB8A95-DC76-5846-EBDA-46C8B6969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74B31A-679A-F2E7-2913-B0BECB204F4F}"/>
              </a:ext>
            </a:extLst>
          </p:cNvPr>
          <p:cNvSpPr/>
          <p:nvPr/>
        </p:nvSpPr>
        <p:spPr>
          <a:xfrm>
            <a:off x="127355" y="101822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EAB14414-EE2F-E69B-428C-52A614A81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36" y="1276188"/>
            <a:ext cx="6168188" cy="477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9EC1E1-5A5B-31F0-1677-7776CA95AF3F}"/>
              </a:ext>
            </a:extLst>
          </p:cNvPr>
          <p:cNvSpPr/>
          <p:nvPr/>
        </p:nvSpPr>
        <p:spPr>
          <a:xfrm>
            <a:off x="127355" y="411996"/>
            <a:ext cx="6481992" cy="76238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    음원파일 프로세싱 </a:t>
            </a:r>
            <a:r>
              <a:rPr lang="en-US" altLang="ko-KR" sz="2400" b="1" dirty="0"/>
              <a:t>+ </a:t>
            </a:r>
            <a:r>
              <a:rPr lang="ko-KR" altLang="en-US" sz="2400" b="1" dirty="0"/>
              <a:t>테스트셋 검증 시도</a:t>
            </a:r>
          </a:p>
        </p:txBody>
      </p:sp>
    </p:spTree>
    <p:extLst>
      <p:ext uri="{BB962C8B-B14F-4D97-AF65-F5344CB8AC3E}">
        <p14:creationId xmlns:p14="http://schemas.microsoft.com/office/powerpoint/2010/main" val="164072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사람, 실내이(가) 표시된 사진&#10;&#10;자동 생성된 설명">
            <a:extLst>
              <a:ext uri="{FF2B5EF4-FFF2-40B4-BE49-F238E27FC236}">
                <a16:creationId xmlns:a16="http://schemas.microsoft.com/office/drawing/2014/main" id="{0D924DBF-7547-9B1F-46CA-45837D694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" r="-1" b="429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59DF66-CD75-87CE-FA6D-43050889EE9A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C093A1-669E-9D89-6046-E812E371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6554" b="2537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57C40-E3AB-4316-B351-013FC3C92C88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주제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04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>
            <a:extLst>
              <a:ext uri="{FF2B5EF4-FFF2-40B4-BE49-F238E27FC236}">
                <a16:creationId xmlns:a16="http://schemas.microsoft.com/office/drawing/2014/main" id="{7706FB13-F722-0664-C311-98899F394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0A108-7722-5030-474B-772ED7285E35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8CFC99-7965-BF0A-D893-E8FEA6701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64" r="27220" b="16871"/>
          <a:stretch/>
        </p:blipFill>
        <p:spPr>
          <a:xfrm>
            <a:off x="954505" y="611234"/>
            <a:ext cx="4395538" cy="24311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B283AF-0EEA-22A0-77F3-9B9781988A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8" t="14286" r="27449" b="10204"/>
          <a:stretch/>
        </p:blipFill>
        <p:spPr>
          <a:xfrm>
            <a:off x="954505" y="3428999"/>
            <a:ext cx="4466713" cy="2794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48D32FB9-2FA0-3039-ACD1-701BEEF8C8AB}"/>
              </a:ext>
            </a:extLst>
          </p:cNvPr>
          <p:cNvSpPr/>
          <p:nvPr/>
        </p:nvSpPr>
        <p:spPr>
          <a:xfrm>
            <a:off x="8558629" y="611233"/>
            <a:ext cx="2558550" cy="1757003"/>
          </a:xfrm>
          <a:prstGeom prst="cloudCallout">
            <a:avLst>
              <a:gd name="adj1" fmla="val -69405"/>
              <a:gd name="adj2" fmla="val 260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피아노</a:t>
            </a:r>
            <a:r>
              <a:rPr lang="en-US" altLang="ko-KR" dirty="0"/>
              <a:t>, </a:t>
            </a:r>
            <a:r>
              <a:rPr lang="ko-KR" altLang="en-US" dirty="0"/>
              <a:t>첼로의 합주구나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074" name="Picture 2" descr="즐겁다짤 패러디 있는분 | 메이플 인벤">
            <a:extLst>
              <a:ext uri="{FF2B5EF4-FFF2-40B4-BE49-F238E27FC236}">
                <a16:creationId xmlns:a16="http://schemas.microsoft.com/office/drawing/2014/main" id="{25585735-9F81-49F6-3557-CBFAB7A52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93" y="978749"/>
            <a:ext cx="1602368" cy="215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6CB5D07-0CA6-E99C-90AD-E3E83DC35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10" y="3585417"/>
            <a:ext cx="17335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생각 풍선: 구름 모양 14">
            <a:extLst>
              <a:ext uri="{FF2B5EF4-FFF2-40B4-BE49-F238E27FC236}">
                <a16:creationId xmlns:a16="http://schemas.microsoft.com/office/drawing/2014/main" id="{92CD84D8-66AA-B98B-9A54-D48B043DC05A}"/>
              </a:ext>
            </a:extLst>
          </p:cNvPr>
          <p:cNvSpPr/>
          <p:nvPr/>
        </p:nvSpPr>
        <p:spPr>
          <a:xfrm>
            <a:off x="8558628" y="3505200"/>
            <a:ext cx="3120025" cy="1943122"/>
          </a:xfrm>
          <a:prstGeom prst="cloudCallout">
            <a:avLst>
              <a:gd name="adj1" fmla="val -69405"/>
              <a:gd name="adj2" fmla="val 260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오케스트라</a:t>
            </a:r>
            <a:r>
              <a:rPr lang="en-US" altLang="ko-KR" dirty="0"/>
              <a:t>?</a:t>
            </a:r>
          </a:p>
          <a:p>
            <a:pPr algn="ctr"/>
            <a:r>
              <a:rPr lang="ko-KR" altLang="en-US" dirty="0"/>
              <a:t>지금은 무슨 악기가 연주되고 있지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06A57AEF-668A-666A-259E-2BDF0602DCB6}"/>
              </a:ext>
            </a:extLst>
          </p:cNvPr>
          <p:cNvSpPr/>
          <p:nvPr/>
        </p:nvSpPr>
        <p:spPr>
          <a:xfrm>
            <a:off x="-8021" y="224651"/>
            <a:ext cx="2319067" cy="487359"/>
          </a:xfrm>
          <a:prstGeom prst="homePlat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/>
              <a:t>   사례</a:t>
            </a:r>
            <a:r>
              <a:rPr lang="en-US" altLang="ko-KR" sz="2000" dirty="0"/>
              <a:t> 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59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1322ADFF-235A-3C68-55BD-D29AC9B0A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33B246-3722-A90D-93FF-294A21CC3B66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퓌럼에 a10 8.7보내달라고 징징거린다고? - 가이진 채널">
            <a:extLst>
              <a:ext uri="{FF2B5EF4-FFF2-40B4-BE49-F238E27FC236}">
                <a16:creationId xmlns:a16="http://schemas.microsoft.com/office/drawing/2014/main" id="{D156F552-394E-7DD2-F56C-1BD3190D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47" y="3729695"/>
            <a:ext cx="2269958" cy="29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EA032D-FFE4-EA5E-FEE3-648FB6C93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78" r="4812"/>
          <a:stretch/>
        </p:blipFill>
        <p:spPr>
          <a:xfrm>
            <a:off x="862196" y="956570"/>
            <a:ext cx="6541935" cy="36154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8F76B25E-B8DF-0271-9791-35CC262AEEF2}"/>
              </a:ext>
            </a:extLst>
          </p:cNvPr>
          <p:cNvSpPr/>
          <p:nvPr/>
        </p:nvSpPr>
        <p:spPr>
          <a:xfrm>
            <a:off x="5418177" y="5119463"/>
            <a:ext cx="2269958" cy="1120403"/>
          </a:xfrm>
          <a:prstGeom prst="wedgeRoundRectCallout">
            <a:avLst>
              <a:gd name="adj1" fmla="val -25018"/>
              <a:gd name="adj2" fmla="val -1407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우리 알고리즘으론 부족하니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13ADA0E3-BBC7-5929-0F38-071DE8C565BF}"/>
              </a:ext>
            </a:extLst>
          </p:cNvPr>
          <p:cNvSpPr/>
          <p:nvPr/>
        </p:nvSpPr>
        <p:spPr>
          <a:xfrm>
            <a:off x="0" y="297549"/>
            <a:ext cx="2319067" cy="487359"/>
          </a:xfrm>
          <a:prstGeom prst="homePlat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/>
              <a:t>   사례</a:t>
            </a:r>
            <a:r>
              <a:rPr lang="en-US" altLang="ko-KR" sz="2000" dirty="0"/>
              <a:t> 2</a:t>
            </a:r>
            <a:endParaRPr lang="ko-KR" altLang="en-US" sz="2000" dirty="0"/>
          </a:p>
        </p:txBody>
      </p:sp>
      <p:sp>
        <p:nvSpPr>
          <p:cNvPr id="16" name="생각 풍선: 구름 모양 15">
            <a:extLst>
              <a:ext uri="{FF2B5EF4-FFF2-40B4-BE49-F238E27FC236}">
                <a16:creationId xmlns:a16="http://schemas.microsoft.com/office/drawing/2014/main" id="{F3400E70-D365-3819-7480-8B75C5B86040}"/>
              </a:ext>
            </a:extLst>
          </p:cNvPr>
          <p:cNvSpPr/>
          <p:nvPr/>
        </p:nvSpPr>
        <p:spPr>
          <a:xfrm>
            <a:off x="7399376" y="618134"/>
            <a:ext cx="3846140" cy="2389761"/>
          </a:xfrm>
          <a:prstGeom prst="cloudCallout">
            <a:avLst>
              <a:gd name="adj1" fmla="val 27689"/>
              <a:gd name="adj2" fmla="val 7718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음색이 마음에 드는데</a:t>
            </a:r>
            <a:endParaRPr lang="en-US" altLang="ko-KR" dirty="0"/>
          </a:p>
          <a:p>
            <a:pPr algn="ctr"/>
            <a:r>
              <a:rPr lang="ko-KR" altLang="en-US" dirty="0"/>
              <a:t>같은 악기가 연주된</a:t>
            </a:r>
            <a:endParaRPr lang="en-US" altLang="ko-KR" dirty="0"/>
          </a:p>
          <a:p>
            <a:pPr algn="ctr"/>
            <a:r>
              <a:rPr lang="ko-KR" altLang="en-US" dirty="0"/>
              <a:t>다른 채널 영상이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97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6EC72D71-4E30-5CE8-E139-743E7EA1B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5148EA-7A43-920C-02A0-28E32EDB49C7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9395F9-2499-1D96-5BB6-5D42B817E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341" t="17888" r="28001" b="23878"/>
          <a:stretch/>
        </p:blipFill>
        <p:spPr>
          <a:xfrm>
            <a:off x="428934" y="2055681"/>
            <a:ext cx="4018163" cy="1974571"/>
          </a:xfrm>
          <a:prstGeom prst="rect">
            <a:avLst/>
          </a:prstGeom>
        </p:spPr>
      </p:pic>
      <p:pic>
        <p:nvPicPr>
          <p:cNvPr id="5" name="그래픽 4" descr="거래량 단색으로 채워진">
            <a:extLst>
              <a:ext uri="{FF2B5EF4-FFF2-40B4-BE49-F238E27FC236}">
                <a16:creationId xmlns:a16="http://schemas.microsoft.com/office/drawing/2014/main" id="{D9D82752-D647-9009-5794-6C77D6CFA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07050" y="2171660"/>
            <a:ext cx="1858592" cy="1858592"/>
          </a:xfrm>
          <a:prstGeom prst="rect">
            <a:avLst/>
          </a:prstGeom>
        </p:spPr>
      </p:pic>
      <p:pic>
        <p:nvPicPr>
          <p:cNvPr id="10242" name="Picture 2" descr="던전앤파이터 게임조선">
            <a:extLst>
              <a:ext uri="{FF2B5EF4-FFF2-40B4-BE49-F238E27FC236}">
                <a16:creationId xmlns:a16="http://schemas.microsoft.com/office/drawing/2014/main" id="{677C6D5D-F52D-AC50-B77A-63DD52FC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665" y="3722213"/>
            <a:ext cx="2608040" cy="29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4B254CCE-6B5F-A6AF-7EE0-435C983437C3}"/>
              </a:ext>
            </a:extLst>
          </p:cNvPr>
          <p:cNvSpPr/>
          <p:nvPr/>
        </p:nvSpPr>
        <p:spPr>
          <a:xfrm>
            <a:off x="7018421" y="1652337"/>
            <a:ext cx="3536464" cy="1692442"/>
          </a:xfrm>
          <a:prstGeom prst="cloudCallout">
            <a:avLst>
              <a:gd name="adj1" fmla="val 44933"/>
              <a:gd name="adj2" fmla="val 8083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바이올린</a:t>
            </a:r>
            <a:r>
              <a:rPr lang="en-US" altLang="ko-KR" dirty="0"/>
              <a:t>? </a:t>
            </a:r>
            <a:r>
              <a:rPr lang="ko-KR" altLang="en-US" dirty="0"/>
              <a:t>비올라</a:t>
            </a:r>
            <a:r>
              <a:rPr lang="en-US" altLang="ko-KR" dirty="0"/>
              <a:t>? </a:t>
            </a:r>
            <a:r>
              <a:rPr lang="ko-KR" altLang="en-US" dirty="0"/>
              <a:t>첼로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1680E4E9-3C0F-F8B3-B7BE-92AA4C7CFC9A}"/>
              </a:ext>
            </a:extLst>
          </p:cNvPr>
          <p:cNvSpPr/>
          <p:nvPr/>
        </p:nvSpPr>
        <p:spPr>
          <a:xfrm>
            <a:off x="0" y="282662"/>
            <a:ext cx="2319067" cy="487359"/>
          </a:xfrm>
          <a:prstGeom prst="homePlat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/>
              <a:t>   사례</a:t>
            </a:r>
            <a:r>
              <a:rPr lang="en-US" altLang="ko-KR" sz="2000" dirty="0"/>
              <a:t> 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243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15362C2-3C2C-E3A9-D055-164E7A1BA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9BA477-8395-8FD8-C56F-1971EB52106D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DB01D-F3CB-16F0-797F-2FEF6BBAD545}"/>
              </a:ext>
            </a:extLst>
          </p:cNvPr>
          <p:cNvSpPr txBox="1"/>
          <p:nvPr/>
        </p:nvSpPr>
        <p:spPr>
          <a:xfrm>
            <a:off x="4397296" y="363961"/>
            <a:ext cx="339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악기 소리 분류</a:t>
            </a:r>
          </a:p>
        </p:txBody>
      </p:sp>
      <p:pic>
        <p:nvPicPr>
          <p:cNvPr id="6" name="그래픽 5" descr="밴조 단색으로 채워진">
            <a:extLst>
              <a:ext uri="{FF2B5EF4-FFF2-40B4-BE49-F238E27FC236}">
                <a16:creationId xmlns:a16="http://schemas.microsoft.com/office/drawing/2014/main" id="{23B6DB24-E054-034D-AD67-CAA7627F9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0897" y="1970657"/>
            <a:ext cx="914400" cy="914400"/>
          </a:xfrm>
          <a:prstGeom prst="rect">
            <a:avLst/>
          </a:prstGeom>
        </p:spPr>
      </p:pic>
      <p:pic>
        <p:nvPicPr>
          <p:cNvPr id="8" name="그래픽 7" descr="클라리넷 단색으로 채워진">
            <a:extLst>
              <a:ext uri="{FF2B5EF4-FFF2-40B4-BE49-F238E27FC236}">
                <a16:creationId xmlns:a16="http://schemas.microsoft.com/office/drawing/2014/main" id="{44B041A4-F5D4-0A5A-9CE4-458DE976E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6449" y="4834324"/>
            <a:ext cx="914400" cy="914400"/>
          </a:xfrm>
          <a:prstGeom prst="rect">
            <a:avLst/>
          </a:prstGeom>
        </p:spPr>
      </p:pic>
      <p:pic>
        <p:nvPicPr>
          <p:cNvPr id="10" name="그래픽 9" descr="드럼 단색으로 채워진">
            <a:extLst>
              <a:ext uri="{FF2B5EF4-FFF2-40B4-BE49-F238E27FC236}">
                <a16:creationId xmlns:a16="http://schemas.microsoft.com/office/drawing/2014/main" id="{01577B66-FC62-C3BF-EB99-68A6295B9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1563" y="3888415"/>
            <a:ext cx="914400" cy="914400"/>
          </a:xfrm>
          <a:prstGeom prst="rect">
            <a:avLst/>
          </a:prstGeom>
        </p:spPr>
      </p:pic>
      <p:pic>
        <p:nvPicPr>
          <p:cNvPr id="12" name="그래픽 11" descr="드럼 세트 단색으로 채워진">
            <a:extLst>
              <a:ext uri="{FF2B5EF4-FFF2-40B4-BE49-F238E27FC236}">
                <a16:creationId xmlns:a16="http://schemas.microsoft.com/office/drawing/2014/main" id="{AA3CBB50-E7D5-E4BD-3FE2-4C8ABFA9A4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7189" y="2326488"/>
            <a:ext cx="914400" cy="914400"/>
          </a:xfrm>
          <a:prstGeom prst="rect">
            <a:avLst/>
          </a:prstGeom>
        </p:spPr>
      </p:pic>
      <p:pic>
        <p:nvPicPr>
          <p:cNvPr id="14" name="그래픽 13" descr="일렉트릭 기타 단색으로 채워진">
            <a:extLst>
              <a:ext uri="{FF2B5EF4-FFF2-40B4-BE49-F238E27FC236}">
                <a16:creationId xmlns:a16="http://schemas.microsoft.com/office/drawing/2014/main" id="{4C544317-5B44-1C19-7C9F-2B21BB867F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517" y="3368277"/>
            <a:ext cx="914400" cy="914400"/>
          </a:xfrm>
          <a:prstGeom prst="rect">
            <a:avLst/>
          </a:prstGeom>
        </p:spPr>
      </p:pic>
      <p:pic>
        <p:nvPicPr>
          <p:cNvPr id="16" name="그래픽 15" descr="플루트 단색으로 채워진">
            <a:extLst>
              <a:ext uri="{FF2B5EF4-FFF2-40B4-BE49-F238E27FC236}">
                <a16:creationId xmlns:a16="http://schemas.microsoft.com/office/drawing/2014/main" id="{B534DA65-51E9-0B5F-24DA-8017A6DE82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51655" y="2993268"/>
            <a:ext cx="914400" cy="914400"/>
          </a:xfrm>
          <a:prstGeom prst="rect">
            <a:avLst/>
          </a:prstGeom>
        </p:spPr>
      </p:pic>
      <p:pic>
        <p:nvPicPr>
          <p:cNvPr id="18" name="그래픽 17" descr="기타 단색으로 채워진">
            <a:extLst>
              <a:ext uri="{FF2B5EF4-FFF2-40B4-BE49-F238E27FC236}">
                <a16:creationId xmlns:a16="http://schemas.microsoft.com/office/drawing/2014/main" id="{69DACB89-9245-638E-5A97-75CCEC652C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53001" y="2949440"/>
            <a:ext cx="914400" cy="914400"/>
          </a:xfrm>
          <a:prstGeom prst="rect">
            <a:avLst/>
          </a:prstGeom>
        </p:spPr>
      </p:pic>
      <p:pic>
        <p:nvPicPr>
          <p:cNvPr id="20" name="그래픽 19" descr="하프 단색으로 채워진">
            <a:extLst>
              <a:ext uri="{FF2B5EF4-FFF2-40B4-BE49-F238E27FC236}">
                <a16:creationId xmlns:a16="http://schemas.microsoft.com/office/drawing/2014/main" id="{1B4080C9-927E-B056-3CE8-603ADC6AC9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19341" y="3863840"/>
            <a:ext cx="914400" cy="914400"/>
          </a:xfrm>
          <a:prstGeom prst="rect">
            <a:avLst/>
          </a:prstGeom>
        </p:spPr>
      </p:pic>
      <p:pic>
        <p:nvPicPr>
          <p:cNvPr id="24" name="그래픽 23" descr="악보 표기법 단색으로 채워진">
            <a:extLst>
              <a:ext uri="{FF2B5EF4-FFF2-40B4-BE49-F238E27FC236}">
                <a16:creationId xmlns:a16="http://schemas.microsoft.com/office/drawing/2014/main" id="{C1D6ECEA-7889-DDC8-7D52-AAAC32D19B6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18623" y="1581544"/>
            <a:ext cx="2346188" cy="2346188"/>
          </a:xfrm>
          <a:prstGeom prst="rect">
            <a:avLst/>
          </a:prstGeom>
        </p:spPr>
      </p:pic>
      <p:pic>
        <p:nvPicPr>
          <p:cNvPr id="26" name="그래픽 25" descr="피아노 단색으로 채워진">
            <a:extLst>
              <a:ext uri="{FF2B5EF4-FFF2-40B4-BE49-F238E27FC236}">
                <a16:creationId xmlns:a16="http://schemas.microsoft.com/office/drawing/2014/main" id="{58DAB47A-C741-682F-878A-AEED58FC39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780027" y="3772686"/>
            <a:ext cx="914400" cy="914400"/>
          </a:xfrm>
          <a:prstGeom prst="rect">
            <a:avLst/>
          </a:prstGeom>
        </p:spPr>
      </p:pic>
      <p:pic>
        <p:nvPicPr>
          <p:cNvPr id="28" name="그래픽 27" descr="색소폰 단색으로 채워진">
            <a:extLst>
              <a:ext uri="{FF2B5EF4-FFF2-40B4-BE49-F238E27FC236}">
                <a16:creationId xmlns:a16="http://schemas.microsoft.com/office/drawing/2014/main" id="{547BA64F-7D5A-48A3-CF5F-066C5BCF13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5043" y="4535738"/>
            <a:ext cx="914400" cy="914400"/>
          </a:xfrm>
          <a:prstGeom prst="rect">
            <a:avLst/>
          </a:prstGeom>
        </p:spPr>
      </p:pic>
      <p:pic>
        <p:nvPicPr>
          <p:cNvPr id="30" name="그래픽 29" descr="트럼펫 단색으로 채워진">
            <a:extLst>
              <a:ext uri="{FF2B5EF4-FFF2-40B4-BE49-F238E27FC236}">
                <a16:creationId xmlns:a16="http://schemas.microsoft.com/office/drawing/2014/main" id="{35165274-4F5E-F64E-00D4-51F9B0CED5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77488" y="2213850"/>
            <a:ext cx="914400" cy="914400"/>
          </a:xfrm>
          <a:prstGeom prst="rect">
            <a:avLst/>
          </a:prstGeom>
        </p:spPr>
      </p:pic>
      <p:pic>
        <p:nvPicPr>
          <p:cNvPr id="32" name="그래픽 31" descr="바이올린 단색으로 채워진">
            <a:extLst>
              <a:ext uri="{FF2B5EF4-FFF2-40B4-BE49-F238E27FC236}">
                <a16:creationId xmlns:a16="http://schemas.microsoft.com/office/drawing/2014/main" id="{B9B6605D-5882-9D3A-5F76-26BEA2D917A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56941" y="4757321"/>
            <a:ext cx="914400" cy="914400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816EAAD-A302-5AC4-B295-5F73B074ADD0}"/>
              </a:ext>
            </a:extLst>
          </p:cNvPr>
          <p:cNvSpPr/>
          <p:nvPr/>
        </p:nvSpPr>
        <p:spPr>
          <a:xfrm>
            <a:off x="4970336" y="2428966"/>
            <a:ext cx="2737327" cy="175063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/>
              <a:t>학습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CEBCE2-EF35-B93B-63F8-8E7E378A0051}"/>
              </a:ext>
            </a:extLst>
          </p:cNvPr>
          <p:cNvSpPr/>
          <p:nvPr/>
        </p:nvSpPr>
        <p:spPr>
          <a:xfrm>
            <a:off x="1365128" y="1376881"/>
            <a:ext cx="2532778" cy="497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악기 소리 데이터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F12C66-FAD5-A513-B4EA-8FC7A83A4E69}"/>
              </a:ext>
            </a:extLst>
          </p:cNvPr>
          <p:cNvSpPr/>
          <p:nvPr/>
        </p:nvSpPr>
        <p:spPr>
          <a:xfrm>
            <a:off x="8294094" y="1376881"/>
            <a:ext cx="2532778" cy="4973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연주 데이터</a:t>
            </a:r>
          </a:p>
        </p:txBody>
      </p:sp>
      <p:pic>
        <p:nvPicPr>
          <p:cNvPr id="37" name="그래픽 36" descr="피아노 단색으로 채워진">
            <a:extLst>
              <a:ext uri="{FF2B5EF4-FFF2-40B4-BE49-F238E27FC236}">
                <a16:creationId xmlns:a16="http://schemas.microsoft.com/office/drawing/2014/main" id="{C98BA230-68DE-1D22-1B3A-997C590471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44784" y="4283500"/>
            <a:ext cx="1625653" cy="1625653"/>
          </a:xfrm>
          <a:prstGeom prst="rect">
            <a:avLst/>
          </a:prstGeom>
        </p:spPr>
      </p:pic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8D508F0-CFEF-048C-CB6B-3101AC5CF22F}"/>
              </a:ext>
            </a:extLst>
          </p:cNvPr>
          <p:cNvSpPr/>
          <p:nvPr/>
        </p:nvSpPr>
        <p:spPr>
          <a:xfrm>
            <a:off x="9458007" y="3511703"/>
            <a:ext cx="325925" cy="6873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C2F3DE-8DE5-535D-25C8-D27BB3FBD1B1}"/>
              </a:ext>
            </a:extLst>
          </p:cNvPr>
          <p:cNvSpPr txBox="1"/>
          <p:nvPr/>
        </p:nvSpPr>
        <p:spPr>
          <a:xfrm>
            <a:off x="9721423" y="3565426"/>
            <a:ext cx="80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200433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C093A1-669E-9D89-6046-E812E371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6554" b="2537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57C40-E3AB-4316-B351-013FC3C92C88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목표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10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3D49E1B-7598-1650-70C0-FCCEEC8D5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605CC7-78A4-C916-AC6D-9ADD8D0EF445}"/>
              </a:ext>
            </a:extLst>
          </p:cNvPr>
          <p:cNvSpPr/>
          <p:nvPr/>
        </p:nvSpPr>
        <p:spPr>
          <a:xfrm>
            <a:off x="127355" y="125886"/>
            <a:ext cx="11952350" cy="651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8D43C7-921A-EE8A-168E-7A234B8E2379}"/>
              </a:ext>
            </a:extLst>
          </p:cNvPr>
          <p:cNvCxnSpPr/>
          <p:nvPr/>
        </p:nvCxnSpPr>
        <p:spPr>
          <a:xfrm>
            <a:off x="1335505" y="2638926"/>
            <a:ext cx="95209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6A9C8DB-FC1D-2C6E-F2B1-46B77BE71433}"/>
              </a:ext>
            </a:extLst>
          </p:cNvPr>
          <p:cNvCxnSpPr>
            <a:stCxn id="6" idx="0"/>
          </p:cNvCxnSpPr>
          <p:nvPr/>
        </p:nvCxnSpPr>
        <p:spPr>
          <a:xfrm flipV="1">
            <a:off x="1384632" y="1491916"/>
            <a:ext cx="0" cy="100463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A3B745-3822-F34D-E1B0-50F8DBF10E17}"/>
              </a:ext>
            </a:extLst>
          </p:cNvPr>
          <p:cNvSpPr txBox="1"/>
          <p:nvPr/>
        </p:nvSpPr>
        <p:spPr>
          <a:xfrm>
            <a:off x="1047246" y="645202"/>
            <a:ext cx="2995364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기본 모델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  <a:p>
            <a:pPr algn="ctr"/>
            <a:r>
              <a:rPr lang="ko-KR" altLang="en-US" dirty="0"/>
              <a:t>가상 악기</a:t>
            </a:r>
            <a:r>
              <a:rPr lang="en-US" altLang="ko-KR" dirty="0"/>
              <a:t>(MIDI)</a:t>
            </a:r>
            <a:r>
              <a:rPr lang="ko-KR" altLang="en-US" dirty="0"/>
              <a:t> 소리 분류</a:t>
            </a:r>
            <a:endParaRPr lang="en-US" altLang="ko-KR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ADF0EA-9878-D834-8B9C-6520E5430BD8}"/>
              </a:ext>
            </a:extLst>
          </p:cNvPr>
          <p:cNvCxnSpPr>
            <a:cxnSpLocks/>
          </p:cNvCxnSpPr>
          <p:nvPr/>
        </p:nvCxnSpPr>
        <p:spPr>
          <a:xfrm>
            <a:off x="3090109" y="2701089"/>
            <a:ext cx="0" cy="114701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1F296DE-576D-3015-4C68-B1634923C414}"/>
              </a:ext>
            </a:extLst>
          </p:cNvPr>
          <p:cNvSpPr txBox="1"/>
          <p:nvPr/>
        </p:nvSpPr>
        <p:spPr>
          <a:xfrm>
            <a:off x="1977688" y="4030579"/>
            <a:ext cx="2359194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모델 적용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  <a:p>
            <a:pPr algn="ctr"/>
            <a:r>
              <a:rPr lang="ko-KR" altLang="en-US" dirty="0"/>
              <a:t>실제 악기 소리 분류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AFCE2DD-0EEF-3246-43BF-96FA0023BDE6}"/>
              </a:ext>
            </a:extLst>
          </p:cNvPr>
          <p:cNvCxnSpPr/>
          <p:nvPr/>
        </p:nvCxnSpPr>
        <p:spPr>
          <a:xfrm flipV="1">
            <a:off x="5931567" y="1491916"/>
            <a:ext cx="0" cy="100463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D999056-06D2-CB16-6A51-4F5688CCF105}"/>
              </a:ext>
            </a:extLst>
          </p:cNvPr>
          <p:cNvSpPr txBox="1"/>
          <p:nvPr/>
        </p:nvSpPr>
        <p:spPr>
          <a:xfrm>
            <a:off x="5587162" y="645202"/>
            <a:ext cx="2995364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모델 확장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  <a:p>
            <a:pPr algn="ctr"/>
            <a:r>
              <a:rPr lang="ko-KR" altLang="en-US" dirty="0"/>
              <a:t>두가지 악기 합주 분류</a:t>
            </a:r>
            <a:endParaRPr lang="en-US" altLang="ko-KR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15078C0-A2EA-8F32-0877-1609C5CDEF13}"/>
              </a:ext>
            </a:extLst>
          </p:cNvPr>
          <p:cNvCxnSpPr>
            <a:cxnSpLocks/>
          </p:cNvCxnSpPr>
          <p:nvPr/>
        </p:nvCxnSpPr>
        <p:spPr>
          <a:xfrm>
            <a:off x="10814384" y="2701089"/>
            <a:ext cx="0" cy="114701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3CDE1A-2DA8-BE01-2261-CF9217F2CC58}"/>
              </a:ext>
            </a:extLst>
          </p:cNvPr>
          <p:cNvSpPr txBox="1"/>
          <p:nvPr/>
        </p:nvSpPr>
        <p:spPr>
          <a:xfrm>
            <a:off x="8811625" y="4030579"/>
            <a:ext cx="2359194" cy="141577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모델 혁신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  <a:p>
            <a:pPr algn="ctr"/>
            <a:r>
              <a:rPr lang="ko-KR" altLang="en-US" dirty="0"/>
              <a:t>오케스트라 분류</a:t>
            </a:r>
            <a:endParaRPr lang="en-US" altLang="ko-KR" dirty="0"/>
          </a:p>
          <a:p>
            <a:pPr algn="ctr"/>
            <a:r>
              <a:rPr lang="en-US" altLang="ko-KR" dirty="0"/>
              <a:t>or</a:t>
            </a:r>
          </a:p>
          <a:p>
            <a:pPr algn="ctr"/>
            <a:r>
              <a:rPr lang="ko-KR" altLang="en-US" dirty="0"/>
              <a:t>특정 악기 소리 추출</a:t>
            </a:r>
            <a:endParaRPr lang="en-US" altLang="ko-KR" dirty="0"/>
          </a:p>
          <a:p>
            <a:pPr algn="ctr"/>
            <a:r>
              <a:rPr lang="en-US" altLang="ko-KR" sz="1400" dirty="0"/>
              <a:t>(~2022.2</a:t>
            </a:r>
            <a:r>
              <a:rPr lang="ko-KR" altLang="en-US" sz="1400" dirty="0"/>
              <a:t>학기</a:t>
            </a:r>
            <a:r>
              <a:rPr lang="en-US" altLang="ko-KR" sz="1400" dirty="0"/>
              <a:t>)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422FE9-72C3-AE3C-EDF6-8A40ECBF38BD}"/>
              </a:ext>
            </a:extLst>
          </p:cNvPr>
          <p:cNvCxnSpPr>
            <a:cxnSpLocks/>
          </p:cNvCxnSpPr>
          <p:nvPr/>
        </p:nvCxnSpPr>
        <p:spPr>
          <a:xfrm flipV="1">
            <a:off x="1335505" y="2638926"/>
            <a:ext cx="4738436" cy="802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93B4416D-3121-1C25-57DB-6DB4419BEBD8}"/>
              </a:ext>
            </a:extLst>
          </p:cNvPr>
          <p:cNvSpPr/>
          <p:nvPr/>
        </p:nvSpPr>
        <p:spPr>
          <a:xfrm>
            <a:off x="1242258" y="2496552"/>
            <a:ext cx="284748" cy="2847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BC22C88-06EA-2BAF-E4EF-55C4EF9262B7}"/>
              </a:ext>
            </a:extLst>
          </p:cNvPr>
          <p:cNvSpPr/>
          <p:nvPr/>
        </p:nvSpPr>
        <p:spPr>
          <a:xfrm>
            <a:off x="2947735" y="2496552"/>
            <a:ext cx="284748" cy="2847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3940C4-C0BF-D732-4972-C370AC8AA2C9}"/>
              </a:ext>
            </a:extLst>
          </p:cNvPr>
          <p:cNvSpPr/>
          <p:nvPr/>
        </p:nvSpPr>
        <p:spPr>
          <a:xfrm>
            <a:off x="5789193" y="2496552"/>
            <a:ext cx="284748" cy="2847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7457C7-020E-85B0-2987-93497DEB90F6}"/>
              </a:ext>
            </a:extLst>
          </p:cNvPr>
          <p:cNvSpPr/>
          <p:nvPr/>
        </p:nvSpPr>
        <p:spPr>
          <a:xfrm>
            <a:off x="10672010" y="2496552"/>
            <a:ext cx="284748" cy="28474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중괄호 26">
            <a:extLst>
              <a:ext uri="{FF2B5EF4-FFF2-40B4-BE49-F238E27FC236}">
                <a16:creationId xmlns:a16="http://schemas.microsoft.com/office/drawing/2014/main" id="{B4C9E898-CC81-E9EA-E3E3-E45B02D396A7}"/>
              </a:ext>
            </a:extLst>
          </p:cNvPr>
          <p:cNvSpPr/>
          <p:nvPr/>
        </p:nvSpPr>
        <p:spPr>
          <a:xfrm rot="5400000">
            <a:off x="3393156" y="2933701"/>
            <a:ext cx="480760" cy="4596062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B5C4E2-785A-78FE-439D-396DF89E42A2}"/>
              </a:ext>
            </a:extLst>
          </p:cNvPr>
          <p:cNvSpPr txBox="1"/>
          <p:nvPr/>
        </p:nvSpPr>
        <p:spPr>
          <a:xfrm>
            <a:off x="2662988" y="5558589"/>
            <a:ext cx="194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 목표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D86178-3C93-EB04-0E8C-01421D395EA9}"/>
              </a:ext>
            </a:extLst>
          </p:cNvPr>
          <p:cNvSpPr txBox="1"/>
          <p:nvPr/>
        </p:nvSpPr>
        <p:spPr>
          <a:xfrm>
            <a:off x="884365" y="2911076"/>
            <a:ext cx="100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2022.5.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37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714</TotalTime>
  <Words>297</Words>
  <Application>Microsoft Office PowerPoint</Application>
  <PresentationFormat>와이드스크린</PresentationFormat>
  <Paragraphs>83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Nanum Gothic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ParkByungjun</dc:creator>
  <cp:lastModifiedBy>ParkByungjun</cp:lastModifiedBy>
  <cp:revision>9</cp:revision>
  <dcterms:created xsi:type="dcterms:W3CDTF">2022-05-22T05:58:00Z</dcterms:created>
  <dcterms:modified xsi:type="dcterms:W3CDTF">2022-05-23T08:20:45Z</dcterms:modified>
</cp:coreProperties>
</file>